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14" r:id="rId4"/>
    <p:sldId id="316" r:id="rId5"/>
    <p:sldId id="354" r:id="rId6"/>
    <p:sldId id="318" r:id="rId7"/>
    <p:sldId id="319" r:id="rId8"/>
    <p:sldId id="320" r:id="rId9"/>
    <p:sldId id="321" r:id="rId10"/>
    <p:sldId id="332" r:id="rId11"/>
    <p:sldId id="322" r:id="rId12"/>
    <p:sldId id="323" r:id="rId13"/>
    <p:sldId id="324" r:id="rId14"/>
    <p:sldId id="325" r:id="rId15"/>
    <p:sldId id="326" r:id="rId16"/>
    <p:sldId id="333" r:id="rId17"/>
    <p:sldId id="327" r:id="rId18"/>
    <p:sldId id="328" r:id="rId19"/>
    <p:sldId id="262" r:id="rId20"/>
  </p:sldIdLst>
  <p:sldSz cx="12192000" cy="6858000"/>
  <p:notesSz cx="6858000" cy="9144000"/>
  <p:embeddedFontLst>
    <p:embeddedFont>
      <p:font typeface="方正公文小标宋" panose="02010600030101010101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黑体" panose="02010609060101010101" pitchFamily="49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郑立志" initials="郑立志" lastIdx="3" clrIdx="0"/>
  <p:cmAuthor id="2" name="Microsoft Office 用户" initials="MO用" lastIdx="0" clrIdx="1"/>
  <p:cmAuthor id="3" name="梁雪敏" initials="梁雪敏" lastIdx="1" clrIdx="2"/>
  <p:cmAuthor id="4" name="刘俊洁" initials="刘俊洁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146"/>
    <a:srgbClr val="50FFC8"/>
    <a:srgbClr val="020A1D"/>
    <a:srgbClr val="07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3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2E8B2-2EAD-4AFD-BDEE-BF55B5F44415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73CD-05CA-452F-A6DC-8601C19088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图片包含 户外艺术系列&#10;&#10;自动生成的说明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293" r="50000" b="8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B43C-6B71-40EE-9254-5E5377A19E28}" type="datetimeFigureOut">
              <a:rPr lang="zh-CN" altLang="en-US" smtClean="0"/>
              <a:t>2023/11/22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90DD-8565-42D2-8F1B-F189ADC880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11.png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4.jpe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image" Target="../media/image14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image" Target="../media/image13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7.emf"/><Relationship Id="rId5" Type="http://schemas.openxmlformats.org/officeDocument/2006/relationships/tags" Target="../tags/tag112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11.xm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4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openxmlformats.org/officeDocument/2006/relationships/image" Target="../media/image4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4.jpe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image" Target="../media/image7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9.xml"/><Relationship Id="rId7" Type="http://schemas.openxmlformats.org/officeDocument/2006/relationships/image" Target="../media/image4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10.jpeg"/><Relationship Id="rId4" Type="http://schemas.openxmlformats.org/officeDocument/2006/relationships/tags" Target="../tags/tag6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11525"/>
          <a:stretch>
            <a:fillRect/>
          </a:stretch>
        </p:blipFill>
        <p:spPr>
          <a:xfrm>
            <a:off x="-1538129" y="-151444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26105" r="2800" b="11515"/>
          <a:stretch>
            <a:fillRect/>
          </a:stretch>
        </p:blipFill>
        <p:spPr>
          <a:xfrm>
            <a:off x="-1107" y="2181224"/>
            <a:ext cx="2805530" cy="1962150"/>
          </a:xfrm>
          <a:custGeom>
            <a:avLst/>
            <a:gdLst>
              <a:gd name="connsiteX0" fmla="*/ 0 w 2070100"/>
              <a:gd name="connsiteY0" fmla="*/ 0 h 1447800"/>
              <a:gd name="connsiteX1" fmla="*/ 2070100 w 2070100"/>
              <a:gd name="connsiteY1" fmla="*/ 0 h 1447800"/>
              <a:gd name="connsiteX2" fmla="*/ 2070100 w 2070100"/>
              <a:gd name="connsiteY2" fmla="*/ 1447800 h 1447800"/>
              <a:gd name="connsiteX3" fmla="*/ 0 w 2070100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100" h="1447800">
                <a:moveTo>
                  <a:pt x="0" y="0"/>
                </a:moveTo>
                <a:lnTo>
                  <a:pt x="2070100" y="0"/>
                </a:lnTo>
                <a:lnTo>
                  <a:pt x="2070100" y="1447800"/>
                </a:lnTo>
                <a:lnTo>
                  <a:pt x="0" y="144780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3176028" y="1864895"/>
            <a:ext cx="722910" cy="683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35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73392" y="1928698"/>
            <a:ext cx="4873450" cy="50840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大模型生态对数据的主要需求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76026" y="2988776"/>
            <a:ext cx="631190" cy="683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35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73392" y="3067515"/>
            <a:ext cx="447294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数据采集的主要技术和困难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76027" y="4241772"/>
            <a:ext cx="631190" cy="683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35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78648" y="4320511"/>
            <a:ext cx="375793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数据采集和使用的风险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41FBBF-87AE-143C-D899-6BFC19EAB12F}"/>
              </a:ext>
            </a:extLst>
          </p:cNvPr>
          <p:cNvSpPr txBox="1"/>
          <p:nvPr/>
        </p:nvSpPr>
        <p:spPr>
          <a:xfrm>
            <a:off x="3027309" y="635894"/>
            <a:ext cx="7757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大模型中文语料的采集 使用和风险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83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rgbClr val="071227">
                  <a:alpha val="70000"/>
                </a:srgbClr>
              </a:gs>
              <a:gs pos="100000">
                <a:srgbClr val="020A1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93936" y="330728"/>
            <a:ext cx="2604135" cy="538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400" dirty="0">
                <a:solidFill>
                  <a:schemeClr val="bg1">
                    <a:alpha val="25000"/>
                  </a:schemeClr>
                </a:solidFill>
                <a:latin typeface="+mj-lt"/>
              </a:rPr>
              <a:t>2</a:t>
            </a:r>
            <a:endParaRPr lang="zh-CN" altLang="en-US" sz="34400" dirty="0">
              <a:solidFill>
                <a:schemeClr val="bg1">
                  <a:alpha val="2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644908" y="3498850"/>
            <a:ext cx="890218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758440" y="2769235"/>
            <a:ext cx="667448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>
                <a:solidFill>
                  <a:srgbClr val="50FFC8"/>
                </a:solidFill>
                <a:latin typeface="方正公文小标宋" panose="02000500000000000000" charset="-122"/>
                <a:ea typeface="方正公文小标宋" panose="02000500000000000000" charset="-122"/>
                <a:sym typeface="+mn-lt"/>
              </a:rPr>
              <a:t>数据采集的主要技术和困难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829310" y="1143000"/>
            <a:ext cx="10628630" cy="3411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高效的爬虫框架平台，支持超大规模网络并发请求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基础设施的搭建（代理池，账号池，大规模分发能力，群控，接码，打码等）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PB级的数据仓储和索引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对页面数据的结构化（自动的、基于AI的）</a:t>
            </a:r>
          </a:p>
          <a:p>
            <a:pPr marL="0"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数据采集的主要技术和困难</a:t>
              </a:r>
              <a:endParaRPr lang="zh-CN" altLang="en-US" sz="30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02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1057910" y="1165225"/>
            <a:ext cx="10438765" cy="329755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涉及信息安全领域的技术，包括对javascript、java、c++代码的反编译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基于Hook技术的各种应用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代码和程序逻辑的反混淆（deobfuscation）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解决复杂的保护方式，如vmp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逆向工程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02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2406015" y="1219200"/>
            <a:ext cx="7379335" cy="357759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单纯逆向工程，不能解决所有采集的痛点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需要模拟真实的手机环境（包括系统底层二次开发）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模拟真人用户的行为方式（自动化技术）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解决手机量（或虚拟化手机量）的可扩展问题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真机的模拟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02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2120265" y="1441450"/>
            <a:ext cx="8578850" cy="334835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各大平台的反爬水平近些年大幅上升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大量传统安全行业的人员进入反爬领域，拉高爬虫行业门槛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引入复杂的风控策略，对爬虫的稳定性提出极大的挑战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账号、IP资源获取的难度日益加大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极强的对抗性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02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1505585" y="1377950"/>
            <a:ext cx="9415145" cy="251079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爬虫行业是个跨多领域行业，单一技术栈不足以解决问题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市场缺乏对该行业从业者的系统培训，人才少，企业很难招到牛人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数据行业存在一些风险，导致做爬虫的人越来越少</a:t>
            </a:r>
          </a:p>
          <a:p>
            <a:pPr marL="571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</a:pPr>
            <a:endParaRPr lang="en-US" altLang="zh-CN" sz="24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人才的缺失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02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83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rgbClr val="071227">
                  <a:alpha val="70000"/>
                </a:srgbClr>
              </a:gs>
              <a:gs pos="100000">
                <a:srgbClr val="020A1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93936" y="330728"/>
            <a:ext cx="2604135" cy="538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400" dirty="0">
                <a:solidFill>
                  <a:schemeClr val="bg1">
                    <a:alpha val="25000"/>
                  </a:schemeClr>
                </a:solidFill>
                <a:latin typeface="+mj-lt"/>
              </a:rPr>
              <a:t>3</a:t>
            </a:r>
            <a:endParaRPr lang="zh-CN" altLang="en-US" sz="34400" dirty="0">
              <a:solidFill>
                <a:schemeClr val="bg1">
                  <a:alpha val="2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644908" y="3498850"/>
            <a:ext cx="890218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758440" y="2769235"/>
            <a:ext cx="667448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>
                <a:solidFill>
                  <a:srgbClr val="50FFC8"/>
                </a:solidFill>
                <a:latin typeface="方正公文小标宋" panose="02000500000000000000" charset="-122"/>
                <a:ea typeface="方正公文小标宋" panose="02000500000000000000" charset="-122"/>
                <a:sym typeface="+mn-lt"/>
              </a:rPr>
              <a:t>数据采集和使用的风险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5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53110" y="1412875"/>
            <a:ext cx="10711180" cy="3977005"/>
            <a:chOff x="1186" y="3007"/>
            <a:chExt cx="16868" cy="6263"/>
          </a:xfrm>
        </p:grpSpPr>
        <p:grpSp>
          <p:nvGrpSpPr>
            <p:cNvPr id="14" name="组合 13"/>
            <p:cNvGrpSpPr/>
            <p:nvPr/>
          </p:nvGrpSpPr>
          <p:grpSpPr>
            <a:xfrm>
              <a:off x="1186" y="3007"/>
              <a:ext cx="3148" cy="6263"/>
              <a:chOff x="1548" y="2795"/>
              <a:chExt cx="3384" cy="5783"/>
            </a:xfrm>
          </p:grpSpPr>
          <p:sp>
            <p:nvSpPr>
              <p:cNvPr id="38" name="矩形 3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548" y="3195"/>
                <a:ext cx="3384" cy="538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" name="矩形 38"/>
              <p:cNvSpPr/>
              <p:nvPr>
                <p:custDataLst>
                  <p:tags r:id="rId23"/>
                </p:custDataLst>
              </p:nvPr>
            </p:nvSpPr>
            <p:spPr>
              <a:xfrm>
                <a:off x="2021" y="2795"/>
                <a:ext cx="2438" cy="2206"/>
              </a:xfrm>
              <a:prstGeom prst="rect">
                <a:avLst/>
              </a:prstGeom>
              <a:solidFill>
                <a:srgbClr val="65B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不得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将大数据转移到海外</a:t>
                </a:r>
                <a:endParaRPr lang="zh-CN" altLang="en-US" sz="2000" b="1">
                  <a:solidFill>
                    <a:schemeClr val="bg1">
                      <a:lumMod val="95000"/>
                    </a:schemeClr>
                  </a:solidFill>
                  <a:latin typeface="汉仪粗宋简" panose="02010600000101010101" charset="-122"/>
                  <a:ea typeface="汉仪粗宋简" panose="02010600000101010101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631" y="3007"/>
              <a:ext cx="6286" cy="6263"/>
              <a:chOff x="1548" y="2795"/>
              <a:chExt cx="6757" cy="5783"/>
            </a:xfrm>
          </p:grpSpPr>
          <p:sp>
            <p:nvSpPr>
              <p:cNvPr id="34" name="矩形 33"/>
              <p:cNvSpPr/>
              <p:nvPr>
                <p:custDataLst>
                  <p:tags r:id="rId18"/>
                </p:custDataLst>
              </p:nvPr>
            </p:nvSpPr>
            <p:spPr>
              <a:xfrm>
                <a:off x="1548" y="3195"/>
                <a:ext cx="3384" cy="538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>
                <p:custDataLst>
                  <p:tags r:id="rId19"/>
                </p:custDataLst>
              </p:nvPr>
            </p:nvSpPr>
            <p:spPr>
              <a:xfrm>
                <a:off x="2021" y="2795"/>
                <a:ext cx="2438" cy="2207"/>
              </a:xfrm>
              <a:prstGeom prst="rect">
                <a:avLst/>
              </a:prstGeom>
              <a:solidFill>
                <a:srgbClr val="9D2C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不得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替代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他人服务</a:t>
                </a:r>
                <a:endParaRPr lang="zh-CN" altLang="en-US" sz="2000" b="1">
                  <a:solidFill>
                    <a:schemeClr val="bg1">
                      <a:lumMod val="95000"/>
                    </a:schemeClr>
                  </a:solidFill>
                  <a:latin typeface="汉仪粗宋简" panose="02010600000101010101" charset="-122"/>
                  <a:ea typeface="汉仪粗宋简" panose="02010600000101010101" charset="-122"/>
                </a:endParaRP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836" y="4999"/>
                <a:ext cx="285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百度和大众点评的官司</a:t>
                </a: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532" y="4999"/>
                <a:ext cx="2773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Ddos攻击</a:t>
                </a:r>
              </a:p>
              <a:p>
                <a:pPr marL="285750" lvl="0" indent="-285750" algn="l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流量开销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056" y="3007"/>
              <a:ext cx="3148" cy="6263"/>
              <a:chOff x="1548" y="2795"/>
              <a:chExt cx="3384" cy="5783"/>
            </a:xfrm>
          </p:grpSpPr>
          <p:sp>
            <p:nvSpPr>
              <p:cNvPr id="32" name="矩形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48" y="3195"/>
                <a:ext cx="3384" cy="538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3" name="矩形 32"/>
              <p:cNvSpPr/>
              <p:nvPr>
                <p:custDataLst>
                  <p:tags r:id="rId17"/>
                </p:custDataLst>
              </p:nvPr>
            </p:nvSpPr>
            <p:spPr>
              <a:xfrm>
                <a:off x="2021" y="2795"/>
                <a:ext cx="2438" cy="2206"/>
              </a:xfrm>
              <a:prstGeom prst="rect">
                <a:avLst/>
              </a:prstGeom>
              <a:solidFill>
                <a:srgbClr val="65B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不得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影响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正常服务</a:t>
                </a:r>
                <a:endParaRPr lang="zh-CN" altLang="en-US" sz="2000" b="1">
                  <a:solidFill>
                    <a:schemeClr val="bg1">
                      <a:lumMod val="95000"/>
                    </a:schemeClr>
                  </a:solidFill>
                  <a:latin typeface="汉仪粗宋简" panose="02010600000101010101" charset="-122"/>
                  <a:ea typeface="汉仪粗宋简" panose="02010600000101010101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481" y="3007"/>
              <a:ext cx="3148" cy="6263"/>
              <a:chOff x="1548" y="2795"/>
              <a:chExt cx="3384" cy="5783"/>
            </a:xfrm>
          </p:grpSpPr>
          <p:sp>
            <p:nvSpPr>
              <p:cNvPr id="30" name="矩形 29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48" y="3195"/>
                <a:ext cx="3384" cy="538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21" y="2795"/>
                <a:ext cx="2438" cy="2207"/>
              </a:xfrm>
              <a:prstGeom prst="rect">
                <a:avLst/>
              </a:prstGeom>
              <a:solidFill>
                <a:srgbClr val="9D2C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公开数据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vs</a:t>
                </a:r>
              </a:p>
              <a:p>
                <a:pPr algn="ctr"/>
                <a:r>
                  <a: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  <a:sym typeface="+mn-ea"/>
                  </a:rPr>
                  <a:t>私密数据</a:t>
                </a:r>
                <a:endParaRPr lang="zh-CN" altLang="en-US" sz="2000" b="1">
                  <a:solidFill>
                    <a:schemeClr val="bg1">
                      <a:lumMod val="95000"/>
                    </a:schemeClr>
                  </a:solidFill>
                  <a:latin typeface="汉仪粗宋简" panose="02010600000101010101" charset="-122"/>
                  <a:ea typeface="汉仪粗宋简" panose="02010600000101010101" charset="-122"/>
                </a:endParaRP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1222" y="5611"/>
              <a:ext cx="28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数据安全法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1611" y="5368"/>
              <a:ext cx="270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数据的界限</a:t>
              </a:r>
            </a:p>
            <a:p>
              <a:pPr marL="285750" lvl="0" indent="-285750" algn="l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私密数据不要碰，个保法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4892" y="3007"/>
              <a:ext cx="3162" cy="6263"/>
              <a:chOff x="1852" y="2227"/>
              <a:chExt cx="3162" cy="694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866" y="2227"/>
                <a:ext cx="3148" cy="6942"/>
                <a:chOff x="1548" y="2795"/>
                <a:chExt cx="3384" cy="5783"/>
              </a:xfrm>
            </p:grpSpPr>
            <p:sp>
              <p:nvSpPr>
                <p:cNvPr id="28" name="矩形 27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548" y="3195"/>
                  <a:ext cx="3384" cy="538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021" y="2795"/>
                  <a:ext cx="2438" cy="2206"/>
                </a:xfrm>
                <a:prstGeom prst="rect">
                  <a:avLst/>
                </a:prstGeom>
                <a:solidFill>
                  <a:srgbClr val="65B3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b="1">
                      <a:solidFill>
                        <a:schemeClr val="bg1">
                          <a:lumMod val="95000"/>
                        </a:schemeClr>
                      </a:solidFill>
                      <a:latin typeface="汉仪粗宋简" panose="02010600000101010101" charset="-122"/>
                      <a:ea typeface="汉仪粗宋简" panose="02010600000101010101" charset="-122"/>
                      <a:sym typeface="+mn-ea"/>
                    </a:rPr>
                    <a:t>侵入他人计算机</a:t>
                  </a:r>
                </a:p>
                <a:p>
                  <a:pPr algn="ctr"/>
                  <a:r>
                    <a:rPr lang="zh-CN" altLang="en-US" sz="2000" b="1">
                      <a:solidFill>
                        <a:schemeClr val="bg1">
                          <a:lumMod val="95000"/>
                        </a:schemeClr>
                      </a:solidFill>
                      <a:latin typeface="汉仪粗宋简" panose="02010600000101010101" charset="-122"/>
                      <a:ea typeface="汉仪粗宋简" panose="02010600000101010101" charset="-122"/>
                      <a:sym typeface="+mn-ea"/>
                    </a:rPr>
                    <a:t>系统</a:t>
                  </a:r>
                  <a:endParaRPr lang="zh-CN" altLang="en-US" sz="2000" b="1">
                    <a:solidFill>
                      <a:schemeClr val="bg1">
                        <a:lumMod val="95000"/>
                      </a:schemeClr>
                    </a:solidFill>
                    <a:latin typeface="汉仪粗宋简" panose="02010600000101010101" charset="-122"/>
                    <a:ea typeface="汉仪粗宋简" panose="02010600000101010101" charset="-122"/>
                  </a:endParaRPr>
                </a:p>
              </p:txBody>
            </p:sp>
          </p:grpSp>
          <p:sp>
            <p:nvSpPr>
              <p:cNvPr id="27" name="文本框 2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852" y="5056"/>
                <a:ext cx="285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 fontAlgn="auto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外挂</a:t>
                </a:r>
              </a:p>
              <a:p>
                <a:pPr marL="285750" indent="-285750" algn="ctr" fontAlgn="auto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提权</a:t>
                </a:r>
              </a:p>
              <a:p>
                <a:pPr marL="285750" indent="-285750" algn="ctr" fontAlgn="auto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注入</a:t>
                </a:r>
              </a:p>
            </p:txBody>
          </p:sp>
        </p:grpSp>
        <p:pic>
          <p:nvPicPr>
            <p:cNvPr id="21" name="图片 20" descr="资金风险_#333333_128_445082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>
              <a:lum bright="42000"/>
            </a:blip>
            <a:stretch>
              <a:fillRect/>
            </a:stretch>
          </p:blipFill>
          <p:spPr>
            <a:xfrm>
              <a:off x="8938" y="7682"/>
              <a:ext cx="1304" cy="1304"/>
            </a:xfrm>
            <a:prstGeom prst="rect">
              <a:avLst/>
            </a:prstGeom>
          </p:spPr>
        </p:pic>
        <p:pic>
          <p:nvPicPr>
            <p:cNvPr id="22" name="图片 21" descr="项目风险_#333333_128_45274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>
              <a:lum bright="42000"/>
            </a:blip>
            <a:stretch>
              <a:fillRect/>
            </a:stretch>
          </p:blipFill>
          <p:spPr>
            <a:xfrm>
              <a:off x="12390" y="7738"/>
              <a:ext cx="1304" cy="1304"/>
            </a:xfrm>
            <a:prstGeom prst="rect">
              <a:avLst/>
            </a:prstGeom>
          </p:spPr>
        </p:pic>
        <p:pic>
          <p:nvPicPr>
            <p:cNvPr id="23" name="图片 22" descr="电脑_#333333_128_364519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>
              <a:lum bright="48000"/>
            </a:blip>
            <a:stretch>
              <a:fillRect/>
            </a:stretch>
          </p:blipFill>
          <p:spPr>
            <a:xfrm>
              <a:off x="15843" y="7758"/>
              <a:ext cx="1247" cy="1247"/>
            </a:xfrm>
            <a:prstGeom prst="rect">
              <a:avLst/>
            </a:prstGeom>
          </p:spPr>
        </p:pic>
        <p:pic>
          <p:nvPicPr>
            <p:cNvPr id="24" name="图片 23" descr="全球地球_#333333_128_2025409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>
              <a:biLevel thresh="50000"/>
              <a:lum bright="60000"/>
            </a:blip>
            <a:stretch>
              <a:fillRect/>
            </a:stretch>
          </p:blipFill>
          <p:spPr>
            <a:xfrm>
              <a:off x="2081" y="7625"/>
              <a:ext cx="1417" cy="1417"/>
            </a:xfrm>
            <a:prstGeom prst="rect">
              <a:avLst/>
            </a:prstGeom>
          </p:spPr>
        </p:pic>
        <p:pic>
          <p:nvPicPr>
            <p:cNvPr id="25" name="图片 24" descr="金融服务_#333333_128_202557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0">
              <a:biLevel thresh="50000"/>
              <a:lum bright="60000"/>
            </a:blip>
            <a:stretch>
              <a:fillRect/>
            </a:stretch>
          </p:blipFill>
          <p:spPr>
            <a:xfrm>
              <a:off x="5566" y="7645"/>
              <a:ext cx="1304" cy="1304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41" name="文本框 40"/>
            <p:cNvSpPr txBox="1"/>
            <p:nvPr>
              <p:custDataLst>
                <p:tags r:id="rId1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数据应用的主要法律风险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43" name="文本框 42"/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03</a:t>
                </a:r>
              </a:p>
            </p:txBody>
          </p:sp>
          <p:sp>
            <p:nvSpPr>
              <p:cNvPr id="44" name="矩形 43"/>
              <p:cNvSpPr/>
              <p:nvPr>
                <p:custDataLst>
                  <p:tags r:id="rId3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8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944245" y="1237615"/>
            <a:ext cx="4398645" cy="3815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sz="2000" b="1" i="0" dirty="0">
                <a:solidFill>
                  <a:srgbClr val="292934"/>
                </a:solidFill>
                <a:effectLst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针对数据带来的相关著作权问题，</a:t>
            </a:r>
          </a:p>
          <a:p>
            <a:pPr algn="just"/>
            <a:r>
              <a:rPr lang="zh-CN" altLang="en-US" sz="2400" b="1" i="0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等线" panose="02010600030101010101" charset="-122"/>
              </a:rPr>
              <a:t>合理使用（</a:t>
            </a:r>
            <a:r>
              <a:rPr lang="en-US" altLang="zh-CN" sz="2400" b="1" i="0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等线" panose="02010600030101010101" charset="-122"/>
              </a:rPr>
              <a:t>fair use</a:t>
            </a:r>
            <a:r>
              <a:rPr lang="zh-CN" altLang="en-US" sz="2400" b="1" i="0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等线" panose="02010600030101010101" charset="-122"/>
              </a:rPr>
              <a:t>）</a:t>
            </a:r>
            <a:r>
              <a:rPr lang="zh-CN" altLang="en-US" sz="2000" b="1" i="0" dirty="0">
                <a:solidFill>
                  <a:srgbClr val="292934"/>
                </a:solidFill>
                <a:effectLst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制度成为一种声音。</a:t>
            </a:r>
            <a:endParaRPr lang="en-US" altLang="zh-CN" sz="2000" b="1" i="0" dirty="0">
              <a:solidFill>
                <a:srgbClr val="292934"/>
              </a:solidFill>
              <a:effectLst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just"/>
            <a:endParaRPr lang="zh-CN" altLang="en-US" sz="2000" b="1" i="0" dirty="0">
              <a:solidFill>
                <a:srgbClr val="292934"/>
              </a:solidFill>
              <a:effectLst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just"/>
            <a:r>
              <a:rPr lang="zh-CN" altLang="en-US" sz="2000" b="1" i="0" dirty="0">
                <a:solidFill>
                  <a:srgbClr val="292934"/>
                </a:solidFill>
                <a:effectLst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日本、英国、欧盟等已经将数据挖掘作为合理使用的情形进行了立法。日本以“计算机信息分析”的名义规定了文本数据挖掘的著作权例外，欧盟则选择“科研目的”例外的谨慎方案。</a:t>
            </a:r>
            <a:endParaRPr lang="en-US" altLang="zh-CN" sz="2000" b="1" i="0" dirty="0">
              <a:solidFill>
                <a:srgbClr val="292934"/>
              </a:solidFill>
              <a:effectLst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just"/>
            <a:endParaRPr lang="en-US" altLang="zh-CN" sz="2000" b="1" dirty="0">
              <a:solidFill>
                <a:srgbClr val="292934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just"/>
            <a:r>
              <a:rPr lang="en-US" altLang="zh-CN" sz="2000" b="1" i="0" dirty="0">
                <a:solidFill>
                  <a:srgbClr val="121212"/>
                </a:solidFill>
                <a:effectLst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OpenAI</a:t>
            </a:r>
            <a:r>
              <a:rPr lang="zh-CN" altLang="en-US" sz="2000" b="1" i="0" dirty="0">
                <a:solidFill>
                  <a:srgbClr val="121212"/>
                </a:solidFill>
                <a:effectLst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在内的公司使用“合理使用”条款来避免受到收集互联网数据而产生的法律责任。</a:t>
            </a:r>
            <a:endParaRPr lang="zh-CN" altLang="en-US" sz="2000" b="1" i="0" dirty="0">
              <a:solidFill>
                <a:srgbClr val="292934"/>
              </a:solidFill>
              <a:effectLst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endParaRPr lang="zh-CN" altLang="en-US" sz="2000" b="1" i="0" dirty="0">
              <a:solidFill>
                <a:srgbClr val="292934"/>
              </a:solidFill>
              <a:effectLst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42" name="图片 41" descr="C:\Users\Administrator\Desktop\1.jpg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601653" y="1295718"/>
            <a:ext cx="5676900" cy="38334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41" name="文本框 40"/>
            <p:cNvSpPr txBox="1"/>
            <p:nvPr>
              <p:custDataLst>
                <p:tags r:id="rId4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世界各地对大模型训练数据的支持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43" name="文本框 42"/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04</a:t>
                </a:r>
              </a:p>
            </p:txBody>
          </p:sp>
          <p:sp>
            <p:nvSpPr>
              <p:cNvPr id="44" name="矩形 43"/>
              <p:cNvSpPr/>
              <p:nvPr>
                <p:custDataLst>
                  <p:tags r:id="rId6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graphicFrame>
        <p:nvGraphicFramePr>
          <p:cNvPr id="4" name="对象 3"/>
          <p:cNvGraphicFramePr/>
          <p:nvPr>
            <p:custDataLst>
              <p:tags r:id="rId3"/>
            </p:custDataLst>
          </p:nvPr>
        </p:nvGraphicFramePr>
        <p:xfrm>
          <a:off x="5988685" y="3349625"/>
          <a:ext cx="214630" cy="15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285990" imgH="5476875" progId="Photoshop.Image.17">
                  <p:embed/>
                </p:oleObj>
              </mc:Choice>
              <mc:Fallback>
                <p:oleObj r:id="rId10" imgW="7285990" imgH="5476875" progId="Photoshop.Image.17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8685" y="3349625"/>
                        <a:ext cx="214630" cy="15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801" t="11603" r="580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071227">
                  <a:alpha val="70000"/>
                </a:srgbClr>
              </a:gs>
              <a:gs pos="100000">
                <a:srgbClr val="020A1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762248" y="361950"/>
            <a:ext cx="6924680" cy="6924676"/>
          </a:xfrm>
          <a:prstGeom prst="ellipse">
            <a:avLst/>
          </a:prstGeom>
          <a:gradFill>
            <a:gsLst>
              <a:gs pos="26000">
                <a:srgbClr val="071227">
                  <a:alpha val="70000"/>
                </a:srgbClr>
              </a:gs>
              <a:gs pos="65000">
                <a:srgbClr val="020A1D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672900" y="2185650"/>
            <a:ext cx="48461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i="1" spc="600" dirty="0">
                <a:solidFill>
                  <a:srgbClr val="50FFC8"/>
                </a:solidFill>
                <a:latin typeface="Century Gothic" panose="020B0502020202020204" charset="0"/>
              </a:rPr>
              <a:t>THANKS</a:t>
            </a:r>
            <a:endParaRPr lang="zh-CN" altLang="en-US" sz="8800" b="1" i="1" spc="600" dirty="0">
              <a:solidFill>
                <a:srgbClr val="50FFC8"/>
              </a:solidFill>
              <a:latin typeface="Century Gothic" panose="020B05020202020202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0809" y="3632200"/>
            <a:ext cx="4730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i="1" dirty="0">
                <a:solidFill>
                  <a:schemeClr val="bg1">
                    <a:lumMod val="85000"/>
                  </a:schemeClr>
                </a:solidFill>
              </a:rPr>
              <a:t>FOR WATCHING</a:t>
            </a:r>
            <a:endParaRPr lang="zh-CN" alt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83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rgbClr val="071227">
                  <a:alpha val="70000"/>
                </a:srgbClr>
              </a:gs>
              <a:gs pos="100000">
                <a:srgbClr val="020A1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81380" y="330728"/>
            <a:ext cx="262924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4400" dirty="0">
                <a:solidFill>
                  <a:schemeClr val="bg1">
                    <a:alpha val="25000"/>
                  </a:schemeClr>
                </a:solidFill>
                <a:latin typeface="+mj-lt"/>
              </a:rPr>
              <a:t>1</a:t>
            </a:r>
            <a:endParaRPr lang="zh-CN" altLang="en-US" sz="34400" dirty="0">
              <a:solidFill>
                <a:schemeClr val="bg1">
                  <a:alpha val="2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644908" y="3441700"/>
            <a:ext cx="890218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710940" y="2712134"/>
            <a:ext cx="47701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>
                <a:solidFill>
                  <a:srgbClr val="50FFC8"/>
                </a:solidFill>
                <a:latin typeface="方正公文小标宋" panose="02000500000000000000" charset="-122"/>
                <a:ea typeface="方正公文小标宋" panose="02000500000000000000" charset="-122"/>
                <a:sym typeface="+mn-lt"/>
              </a:rPr>
              <a:t>大模型对数据的需求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 flipH="1">
            <a:off x="769620" y="400685"/>
            <a:ext cx="63233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大模型之前数据都怎么用？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635" y="1095375"/>
            <a:ext cx="11670030" cy="4715510"/>
            <a:chOff x="190" y="3255"/>
            <a:chExt cx="18378" cy="742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716" y="7090"/>
              <a:ext cx="3442" cy="0"/>
            </a:xfrm>
            <a:prstGeom prst="line">
              <a:avLst/>
            </a:prstGeom>
            <a:ln w="19050" cmpd="sng">
              <a:gradFill>
                <a:gsLst>
                  <a:gs pos="0">
                    <a:srgbClr val="9D2C40"/>
                  </a:gs>
                  <a:gs pos="100000">
                    <a:srgbClr val="9D2C40">
                      <a:alpha val="0"/>
                    </a:srgbClr>
                  </a:gs>
                </a:gsLst>
                <a:lin ang="2700000" scaled="1"/>
              </a:gra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1036" y="7090"/>
              <a:ext cx="3442" cy="0"/>
            </a:xfrm>
            <a:prstGeom prst="line">
              <a:avLst/>
            </a:prstGeom>
            <a:ln w="19050" cmpd="sng">
              <a:gradFill>
                <a:gsLst>
                  <a:gs pos="0">
                    <a:srgbClr val="9D2C40"/>
                  </a:gs>
                  <a:gs pos="100000">
                    <a:srgbClr val="9D2C40">
                      <a:alpha val="0"/>
                    </a:srgbClr>
                  </a:gs>
                </a:gsLst>
                <a:lin ang="2700000" scaled="1"/>
              </a:gra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7574" y="3929"/>
              <a:ext cx="4082" cy="4082"/>
              <a:chOff x="7574" y="3454"/>
              <a:chExt cx="4082" cy="408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574" y="3454"/>
                <a:ext cx="4082" cy="4082"/>
              </a:xfrm>
              <a:prstGeom prst="ellipse">
                <a:avLst/>
              </a:prstGeom>
              <a:noFill/>
              <a:ln w="19050" cmpd="sng">
                <a:solidFill>
                  <a:srgbClr val="9D2C4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pic>
            <p:nvPicPr>
              <p:cNvPr id="33" name="图片 32" descr="C:\Users\Administrator\Desktop\未标题-1.jpg未标题-1"/>
              <p:cNvPicPr>
                <a:picLocks noChangeAspect="1"/>
              </p:cNvPicPr>
              <p:nvPr/>
            </p:nvPicPr>
            <p:blipFill>
              <a:blip r:embed="rId5">
                <a:lum contrast="6000"/>
              </a:blip>
              <a:srcRect/>
              <a:stretch>
                <a:fillRect/>
              </a:stretch>
            </p:blipFill>
            <p:spPr>
              <a:xfrm>
                <a:off x="7886" y="3766"/>
                <a:ext cx="3458" cy="3458"/>
              </a:xfrm>
              <a:prstGeom prst="ellipse">
                <a:avLst/>
              </a:prstGeom>
            </p:spPr>
          </p:pic>
        </p:grpSp>
        <p:sp>
          <p:nvSpPr>
            <p:cNvPr id="16" name="任意多边形 113"/>
            <p:cNvSpPr/>
            <p:nvPr/>
          </p:nvSpPr>
          <p:spPr>
            <a:xfrm>
              <a:off x="4716" y="3564"/>
              <a:ext cx="3110" cy="881"/>
            </a:xfrm>
            <a:custGeom>
              <a:avLst/>
              <a:gdLst>
                <a:gd name="connisteX0" fmla="*/ 1398270 w 1398270"/>
                <a:gd name="connsiteY0" fmla="*/ 559435 h 559435"/>
                <a:gd name="connisteX1" fmla="*/ 994410 w 1398270"/>
                <a:gd name="connsiteY1" fmla="*/ 0 h 559435"/>
                <a:gd name="connisteX2" fmla="*/ 0 w 1398270"/>
                <a:gd name="connsiteY2" fmla="*/ 0 h 5594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98270" h="559435">
                  <a:moveTo>
                    <a:pt x="1398270" y="559435"/>
                  </a:moveTo>
                  <a:lnTo>
                    <a:pt x="99441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gradFill>
                <a:gsLst>
                  <a:gs pos="0">
                    <a:srgbClr val="9D2C40"/>
                  </a:gs>
                  <a:gs pos="100000">
                    <a:srgbClr val="9D2C40">
                      <a:alpha val="10000"/>
                    </a:srgbClr>
                  </a:gs>
                </a:gsLst>
                <a:lin ang="0" scaled="1"/>
              </a:gradFill>
              <a:prstDash val="dash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任意多边形 115"/>
            <p:cNvSpPr/>
            <p:nvPr/>
          </p:nvSpPr>
          <p:spPr>
            <a:xfrm flipH="1">
              <a:off x="11368" y="3564"/>
              <a:ext cx="3110" cy="881"/>
            </a:xfrm>
            <a:custGeom>
              <a:avLst/>
              <a:gdLst>
                <a:gd name="connisteX0" fmla="*/ 1398270 w 1398270"/>
                <a:gd name="connsiteY0" fmla="*/ 559435 h 559435"/>
                <a:gd name="connisteX1" fmla="*/ 994410 w 1398270"/>
                <a:gd name="connsiteY1" fmla="*/ 0 h 559435"/>
                <a:gd name="connisteX2" fmla="*/ 0 w 1398270"/>
                <a:gd name="connsiteY2" fmla="*/ 0 h 5594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398270" h="559435">
                  <a:moveTo>
                    <a:pt x="1398270" y="559435"/>
                  </a:moveTo>
                  <a:lnTo>
                    <a:pt x="99441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gradFill>
                <a:gsLst>
                  <a:gs pos="0">
                    <a:srgbClr val="9D2C40"/>
                  </a:gs>
                  <a:gs pos="100000">
                    <a:srgbClr val="9D2C40">
                      <a:alpha val="10000"/>
                    </a:srgbClr>
                  </a:gs>
                </a:gsLst>
                <a:lin ang="0" scaled="1"/>
              </a:gradFill>
              <a:prstDash val="dash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0" y="6798"/>
              <a:ext cx="8164" cy="2971"/>
              <a:chOff x="1346" y="3253"/>
              <a:chExt cx="7287" cy="2971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560" y="3253"/>
                <a:ext cx="277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buClrTx/>
                  <a:buSzTx/>
                  <a:buFontTx/>
                </a:pPr>
                <a:r>
                  <a:rPr lang="zh-CN" altLang="en-US" sz="2400" b="1" dirty="0">
                    <a:solidFill>
                      <a:srgbClr val="CA425C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品牌报告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46" y="3858"/>
                <a:ext cx="7287" cy="2366"/>
              </a:xfrm>
              <a:prstGeom prst="rect">
                <a:avLst/>
              </a:prstGeom>
              <a:noFill/>
            </p:spPr>
            <p:txBody>
              <a:bodyPr wrap="square" lIns="0" tIns="71755" rIns="0" rtlCol="0">
                <a:spAutoFit/>
              </a:bodyPr>
              <a:lstStyle/>
              <a:p>
                <a:pPr marL="1200150" lvl="2" indent="-285750" algn="l">
                  <a:buClrTx/>
                  <a:buSzTx/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基于销量的报告</a:t>
                </a:r>
              </a:p>
              <a:p>
                <a:pPr marL="1200150" lvl="2" indent="-285750" algn="l">
                  <a:buClrTx/>
                  <a:buSzTx/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基于流量的报告</a:t>
                </a:r>
              </a:p>
              <a:p>
                <a:pPr marL="1200150" lvl="2" indent="-285750" algn="l">
                  <a:buClrTx/>
                  <a:buSzTx/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基于用户行为的报告（评论，互动行为）</a:t>
                </a:r>
              </a:p>
              <a:p>
                <a:pPr marL="1200150" lvl="2" indent="-285750" algn="l">
                  <a:buClrTx/>
                  <a:buSzTx/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增长预测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 flipH="1">
              <a:off x="14702" y="3255"/>
              <a:ext cx="38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b="1" dirty="0">
                  <a:solidFill>
                    <a:srgbClr val="CA425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新能源车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516" y="3883"/>
              <a:ext cx="6017" cy="1057"/>
            </a:xfrm>
            <a:prstGeom prst="rect">
              <a:avLst/>
            </a:prstGeom>
            <a:noFill/>
          </p:spPr>
          <p:txBody>
            <a:bodyPr wrap="square" lIns="0" tIns="71755" rIns="0" rtlCol="0">
              <a:spAutoFit/>
            </a:bodyPr>
            <a:lstStyle/>
            <a:p>
              <a:pPr marL="1200150" lvl="2" indent="-285750" algn="l">
                <a:buClrTx/>
                <a:buSzTx/>
                <a:buFont typeface="Wingdings" panose="05000000000000000000" charset="0"/>
                <a:buChar char="l"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智能对话系统（虚拟助理）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  <a:p>
              <a:pPr marL="1200150" lvl="2" indent="-285750" algn="l">
                <a:buClrTx/>
                <a:buSzTx/>
                <a:buFont typeface="Wingdings" panose="05000000000000000000" charset="0"/>
                <a:buChar char="l"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自动驾驶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90" y="3278"/>
              <a:ext cx="6525" cy="2971"/>
              <a:chOff x="1346" y="3253"/>
              <a:chExt cx="5824" cy="2971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560" y="3253"/>
                <a:ext cx="277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400" b="1" dirty="0">
                    <a:solidFill>
                      <a:srgbClr val="CA425C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金融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346" y="3858"/>
                <a:ext cx="5824" cy="2366"/>
              </a:xfrm>
              <a:prstGeom prst="rect">
                <a:avLst/>
              </a:prstGeom>
              <a:noFill/>
            </p:spPr>
            <p:txBody>
              <a:bodyPr wrap="square" lIns="0" tIns="71755" rIns="0" rtlCol="0">
                <a:spAutoFit/>
              </a:bodyPr>
              <a:lstStyle/>
              <a:p>
                <a:pPr marL="1200150" lvl="2" indent="-285750"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对冲基金交易模型（短线）</a:t>
                </a:r>
                <a:endParaRPr lang="en-US" altLang="zh-CN" b="1" dirty="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  <a:p>
                <a:pPr marL="1200150" lvl="2" indent="-285750"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研报、智能投顾（长线）</a:t>
                </a:r>
                <a:endParaRPr lang="en-US" altLang="zh-CN" b="1" dirty="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  <a:p>
                <a:pPr marL="1200150" lvl="2" indent="-285750"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征信、风控</a:t>
                </a:r>
                <a:endParaRPr lang="en-US" altLang="zh-CN" b="1" dirty="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  <a:p>
                <a:pPr lvl="2" indent="0">
                  <a:buFont typeface="Wingdings" panose="05000000000000000000" charset="0"/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京东金融、腾讯征信、百融金服、网易有数、</a:t>
                </a:r>
                <a:r>
                  <a:rPr lang="en-US" altLang="zh-CN" b="1" dirty="0" err="1">
                    <a:solidFill>
                      <a:schemeClr val="accent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Yipitdata</a:t>
                </a:r>
                <a:r>
                  <a:rPr lang="zh-CN" altLang="en-US" b="1" dirty="0">
                    <a:solidFill>
                      <a:schemeClr val="accent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等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1864" y="6798"/>
              <a:ext cx="5745" cy="1662"/>
              <a:chOff x="2560" y="3253"/>
              <a:chExt cx="4994" cy="166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2560" y="3253"/>
                <a:ext cx="25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400" b="1" dirty="0">
                    <a:solidFill>
                      <a:srgbClr val="CA425C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舆情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742" y="3858"/>
                <a:ext cx="4812" cy="1057"/>
              </a:xfrm>
              <a:prstGeom prst="rect">
                <a:avLst/>
              </a:prstGeom>
              <a:noFill/>
            </p:spPr>
            <p:txBody>
              <a:bodyPr wrap="square" lIns="0" tIns="71755" rIns="0" rtlCol="0">
                <a:spAutoFit/>
              </a:bodyPr>
              <a:lstStyle/>
              <a:p>
                <a:pPr marL="1657350" lvl="3" indent="-285750" algn="l"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政务舆情</a:t>
                </a:r>
              </a:p>
              <a:p>
                <a:pPr marL="1657350" lvl="3" indent="-285750" algn="l">
                  <a:buFont typeface="Wingdings" panose="05000000000000000000" charset="0"/>
                  <a:buChar char="l"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企业舆情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520" y="9229"/>
              <a:ext cx="683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尼尔森、一面数据、京东数科、明略科技、Talking</a:t>
              </a: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</a:t>
              </a:r>
              <a:r>
                <a:rPr lang="en-US" altLang="zh-CN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Data、数榜科技、百分点、国双科技、时趣、知微数据等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821" y="4780"/>
              <a:ext cx="47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黑体" panose="02010609060101010101" charset="-122"/>
                  <a:sym typeface="+mn-ea"/>
                </a:rPr>
                <a:t>蔚来汽车、理想汽车、小鹏汽车等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834" y="8335"/>
              <a:ext cx="4734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拓尔思、国双科技、人民在线、智慧星光、蚁坊软件、新华智云、慧科讯业、中科天玑等</a:t>
              </a:r>
            </a:p>
          </p:txBody>
        </p:sp>
      </p:grpSp>
      <p:sp>
        <p:nvSpPr>
          <p:cNvPr id="37" name="文本框 36"/>
          <p:cNvSpPr txBox="1"/>
          <p:nvPr>
            <p:custDataLst>
              <p:tags r:id="rId1"/>
            </p:custDataLst>
          </p:nvPr>
        </p:nvSpPr>
        <p:spPr>
          <a:xfrm flipH="1">
            <a:off x="339090" y="400685"/>
            <a:ext cx="822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65B3EE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339090" y="813719"/>
            <a:ext cx="414223" cy="43224"/>
          </a:xfrm>
          <a:prstGeom prst="rect">
            <a:avLst/>
          </a:prstGeom>
          <a:solidFill>
            <a:srgbClr val="E82A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4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9090" y="112395"/>
            <a:ext cx="6614160" cy="744220"/>
            <a:chOff x="1138" y="-163"/>
            <a:chExt cx="10416" cy="1172"/>
          </a:xfrm>
        </p:grpSpPr>
        <p:sp>
          <p:nvSpPr>
            <p:cNvPr id="12" name="文本框 11"/>
            <p:cNvSpPr txBox="1"/>
            <p:nvPr>
              <p:custDataLst>
                <p:tags r:id="rId21"/>
              </p:custDataLst>
            </p:nvPr>
          </p:nvSpPr>
          <p:spPr>
            <a:xfrm flipH="1">
              <a:off x="1596" y="-163"/>
              <a:ext cx="995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30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22"/>
              </p:custDataLst>
            </p:nvPr>
          </p:nvSpPr>
          <p:spPr>
            <a:xfrm>
              <a:off x="1138" y="941"/>
              <a:ext cx="652" cy="68"/>
            </a:xfrm>
            <a:prstGeom prst="rect">
              <a:avLst/>
            </a:prstGeom>
            <a:solidFill>
              <a:srgbClr val="E82A4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457960" y="1227455"/>
            <a:ext cx="2407947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1）职业相关的数据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39090" y="400685"/>
            <a:ext cx="6753860" cy="553085"/>
            <a:chOff x="1138" y="291"/>
            <a:chExt cx="10636" cy="871"/>
          </a:xfrm>
        </p:grpSpPr>
        <p:sp>
          <p:nvSpPr>
            <p:cNvPr id="16" name="文本框 15"/>
            <p:cNvSpPr txBox="1"/>
            <p:nvPr>
              <p:custDataLst>
                <p:tags r:id="rId18"/>
              </p:custDataLst>
            </p:nvPr>
          </p:nvSpPr>
          <p:spPr>
            <a:xfrm flipH="1">
              <a:off x="1816" y="291"/>
              <a:ext cx="995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大模型数据需求有哪些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8" name="文本框 17"/>
              <p:cNvSpPr txBox="1"/>
              <p:nvPr>
                <p:custDataLst>
                  <p:tags r:id="rId19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01</a:t>
                </a:r>
              </a:p>
            </p:txBody>
          </p:sp>
          <p:sp>
            <p:nvSpPr>
              <p:cNvPr id="19" name="矩形 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3870960" y="1227455"/>
            <a:ext cx="7497445" cy="715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裁判文书网（律师）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GitHub（程序员）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中小学题库（教培）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财经数据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新闻数据（对冲基金） 等</a:t>
            </a: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474470" y="1993900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2）事实性数据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3887470" y="1993901"/>
            <a:ext cx="7339666" cy="4255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百科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论文、电子书（zlibrary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Gutenberg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谷歌学术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等</a:t>
            </a: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1474470" y="2512578"/>
            <a:ext cx="2391437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3）生活经验型数据</a:t>
            </a: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3887470" y="2512578"/>
            <a:ext cx="669861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小红书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Reddit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1457960" y="3058043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4）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问答类</a:t>
            </a: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</a:t>
            </a: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3870960" y="3058043"/>
            <a:ext cx="669861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知乎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百度知道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Wikihow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Quora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457960" y="3603508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5）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图文</a:t>
            </a: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</a:t>
            </a: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3870960" y="3603508"/>
            <a:ext cx="669861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Laion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，电商图片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1461770" y="4148973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6）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社交数据</a:t>
            </a: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3874770" y="4148973"/>
            <a:ext cx="669861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微信公号、微博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1457960" y="4694438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7）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对话数据</a:t>
            </a: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3870960" y="4694438"/>
            <a:ext cx="669861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Cornell Movie-Dialogs Corpus 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3E0706-4F47-6191-C3F7-FA97E875D18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452907" y="5198069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8）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翻译数据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921B44-3E2E-034B-6CFB-02BB5150B41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865907" y="5198069"/>
            <a:ext cx="669861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字幕、中英互译语料对齐数据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B3EC2F-6D1F-6E43-AC59-C204ADED2728}"/>
              </a:ext>
            </a:extLst>
          </p:cNvPr>
          <p:cNvSpPr txBox="1"/>
          <p:nvPr/>
        </p:nvSpPr>
        <p:spPr>
          <a:xfrm>
            <a:off x="3865907" y="5767758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Reddit 、Common Crawl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Linkedin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简历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B4FC69-D564-4D14-3D9B-0CF35FC3DC5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452906" y="5701700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9）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杂项数据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bldLvl="0"/>
      <p:bldP spid="14" grpId="1"/>
      <p:bldP spid="20" grpId="0"/>
      <p:bldP spid="21" grpId="0" build="allAtOnce" bldLvl="0"/>
      <p:bldP spid="21" grpId="1"/>
      <p:bldP spid="22" grpId="0"/>
      <p:bldP spid="23" grpId="0" build="allAtOnce" bldLvl="0"/>
      <p:bldP spid="23" grpId="1"/>
      <p:bldP spid="24" grpId="0"/>
      <p:bldP spid="25" grpId="0" build="allAtOnce" bldLvl="0"/>
      <p:bldP spid="25" grpId="1"/>
      <p:bldP spid="26" grpId="0"/>
      <p:bldP spid="27" grpId="0" build="allAtOnce" bldLvl="0"/>
      <p:bldP spid="27" grpId="1"/>
      <p:bldP spid="28" grpId="0"/>
      <p:bldP spid="29" grpId="0" build="allAtOnce" bldLvl="0"/>
      <p:bldP spid="29" grpId="1"/>
      <p:bldP spid="30" grpId="0"/>
      <p:bldP spid="31" grpId="0" build="allAtOnce" bldLvl="0"/>
      <p:bldP spid="31" grpId="1"/>
      <p:bldP spid="32" grpId="0"/>
      <p:bldP spid="2" grpId="0" build="allAtOnce" bldLvl="0"/>
      <p:bldP spid="2" grpId="1"/>
      <p:bldP spid="3" grpId="0"/>
      <p:bldP spid="11" grpId="0" build="allAtOnce" bldLvl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7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9090" y="112395"/>
            <a:ext cx="6614160" cy="744220"/>
            <a:chOff x="1138" y="-163"/>
            <a:chExt cx="10416" cy="1172"/>
          </a:xfrm>
        </p:grpSpPr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 flipH="1">
              <a:off x="1596" y="-163"/>
              <a:ext cx="995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30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1138" y="941"/>
              <a:ext cx="652" cy="68"/>
            </a:xfrm>
            <a:prstGeom prst="rect">
              <a:avLst/>
            </a:prstGeom>
            <a:solidFill>
              <a:srgbClr val="E82A4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9090" y="400685"/>
            <a:ext cx="6753860" cy="553085"/>
            <a:chOff x="1138" y="291"/>
            <a:chExt cx="10636" cy="871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 flipH="1">
              <a:off x="1816" y="291"/>
              <a:ext cx="995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大模型数据的分类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8" name="文本框 17"/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01</a:t>
                </a:r>
              </a:p>
            </p:txBody>
          </p:sp>
          <p:sp>
            <p:nvSpPr>
              <p:cNvPr id="19" name="矩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0CD4952A-8835-8446-E621-80EA573E06AD}"/>
              </a:ext>
            </a:extLst>
          </p:cNvPr>
          <p:cNvSpPr txBox="1"/>
          <p:nvPr/>
        </p:nvSpPr>
        <p:spPr>
          <a:xfrm>
            <a:off x="890177" y="1192959"/>
            <a:ext cx="1000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按照数据创作者分类：</a:t>
            </a:r>
            <a:endParaRPr lang="en-US" altLang="zh-CN" dirty="0"/>
          </a:p>
          <a:p>
            <a:r>
              <a:rPr lang="en-US" altLang="zh-CN" dirty="0"/>
              <a:t>       PGC</a:t>
            </a:r>
            <a:r>
              <a:rPr lang="zh-CN" altLang="en-US" dirty="0"/>
              <a:t>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Professional Generated Content</a:t>
            </a:r>
            <a:r>
              <a:rPr lang="zh-CN" altLang="en-US" dirty="0"/>
              <a:t>）数据</a:t>
            </a:r>
            <a:endParaRPr lang="en-US" altLang="zh-CN" dirty="0"/>
          </a:p>
          <a:p>
            <a:r>
              <a:rPr lang="en-US" altLang="zh-CN" dirty="0"/>
              <a:t>       UGC</a:t>
            </a:r>
            <a:r>
              <a:rPr lang="zh-CN" altLang="en-US" dirty="0"/>
              <a:t>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User Generated Content</a:t>
            </a:r>
            <a:r>
              <a:rPr lang="zh-CN" altLang="en-US" dirty="0"/>
              <a:t>）数据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B478B7-AE2E-3584-A040-173924CDFDC6}"/>
              </a:ext>
            </a:extLst>
          </p:cNvPr>
          <p:cNvSpPr txBox="1"/>
          <p:nvPr/>
        </p:nvSpPr>
        <p:spPr>
          <a:xfrm>
            <a:off x="883790" y="2355478"/>
            <a:ext cx="6094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按照数据的主观性：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事实型数据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观点型数据（非事实型数据）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3B1C9C-963A-6170-024A-FC75BA6BA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054" y="665480"/>
            <a:ext cx="5023177" cy="3287595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FB1C630-232B-671B-B226-E68E8445629B}"/>
              </a:ext>
            </a:extLst>
          </p:cNvPr>
          <p:cNvSpPr txBox="1"/>
          <p:nvPr/>
        </p:nvSpPr>
        <p:spPr>
          <a:xfrm>
            <a:off x="956789" y="3887714"/>
            <a:ext cx="904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从数据量上看（数据产能）</a:t>
            </a:r>
            <a:br>
              <a:rPr lang="en-US" altLang="zh-CN" dirty="0"/>
            </a:br>
            <a:r>
              <a:rPr lang="en-US" altLang="zh-CN" dirty="0"/>
              <a:t>       UGC</a:t>
            </a:r>
            <a:r>
              <a:rPr lang="zh-CN" altLang="en-US" dirty="0"/>
              <a:t>（观点型数据）</a:t>
            </a:r>
            <a:r>
              <a:rPr lang="en-US" altLang="zh-CN" dirty="0"/>
              <a:t>&gt;PGC(</a:t>
            </a:r>
            <a:r>
              <a:rPr lang="zh-CN" altLang="en-US" dirty="0"/>
              <a:t>事实型数据）</a:t>
            </a:r>
            <a:r>
              <a:rPr lang="en-US" altLang="zh-CN" dirty="0"/>
              <a:t>&gt; PGC(</a:t>
            </a:r>
            <a:r>
              <a:rPr lang="zh-CN" altLang="en-US" dirty="0"/>
              <a:t>观点型数据）</a:t>
            </a:r>
            <a:r>
              <a:rPr lang="en-US" altLang="zh-CN" dirty="0"/>
              <a:t>&gt;UGC</a:t>
            </a:r>
            <a:r>
              <a:rPr lang="zh-CN" altLang="en-US" dirty="0"/>
              <a:t>（事实型数据）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EB344D1-8531-E907-DF62-2A6D7F67AC67}"/>
              </a:ext>
            </a:extLst>
          </p:cNvPr>
          <p:cNvSpPr txBox="1"/>
          <p:nvPr/>
        </p:nvSpPr>
        <p:spPr>
          <a:xfrm>
            <a:off x="927518" y="4809181"/>
            <a:ext cx="904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从数据质量上看</a:t>
            </a:r>
            <a:br>
              <a:rPr lang="en-US" altLang="zh-CN" dirty="0"/>
            </a:br>
            <a:r>
              <a:rPr lang="en-US" altLang="zh-CN" dirty="0"/>
              <a:t>       UGC</a:t>
            </a:r>
            <a:r>
              <a:rPr lang="zh-CN" altLang="en-US" dirty="0"/>
              <a:t>（观点型数据）</a:t>
            </a:r>
            <a:r>
              <a:rPr lang="en-US" altLang="zh-CN" dirty="0"/>
              <a:t>&gt; UG C</a:t>
            </a:r>
            <a:r>
              <a:rPr lang="zh-CN" altLang="en-US" dirty="0"/>
              <a:t>（事实型数据） </a:t>
            </a:r>
            <a:r>
              <a:rPr lang="en-US" altLang="zh-CN" dirty="0"/>
              <a:t>&gt;  PGC(</a:t>
            </a:r>
            <a:r>
              <a:rPr lang="zh-CN" altLang="en-US" dirty="0"/>
              <a:t>事实型数据）</a:t>
            </a:r>
            <a:r>
              <a:rPr lang="en-US" altLang="zh-CN" dirty="0"/>
              <a:t>&gt; PGC(</a:t>
            </a:r>
            <a:r>
              <a:rPr lang="zh-CN" altLang="en-US" dirty="0"/>
              <a:t>观点型数据）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3265E82-4A86-6950-F4F3-DBD725407939}"/>
              </a:ext>
            </a:extLst>
          </p:cNvPr>
          <p:cNvSpPr txBox="1"/>
          <p:nvPr/>
        </p:nvSpPr>
        <p:spPr>
          <a:xfrm>
            <a:off x="1005234" y="5837626"/>
            <a:ext cx="89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另外还有一部分数据属于传感器产生的数据，气象数据等</a:t>
            </a:r>
          </a:p>
        </p:txBody>
      </p:sp>
    </p:spTree>
    <p:extLst>
      <p:ext uri="{BB962C8B-B14F-4D97-AF65-F5344CB8AC3E}">
        <p14:creationId xmlns:p14="http://schemas.microsoft.com/office/powerpoint/2010/main" val="151975287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8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112250" y="5190490"/>
            <a:ext cx="2085975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汇报人：优品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9090" y="400685"/>
            <a:ext cx="7769860" cy="553085"/>
            <a:chOff x="1138" y="291"/>
            <a:chExt cx="12236" cy="871"/>
          </a:xfrm>
        </p:grpSpPr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 flipH="1">
              <a:off x="1816" y="291"/>
              <a:ext cx="1155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大模型数据需求有什么特点？</a:t>
              </a:r>
              <a:r>
                <a:rPr lang="en-US" altLang="zh-CN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数据要大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15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01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17" name="文本框 16" descr="7b0a202020202262756c6c6574223a20227b5c2263617465676f727949645c223a31303030352c5c2274656d706c61746549645c223a32303233313331337d220a7d0a"/>
          <p:cNvSpPr txBox="1"/>
          <p:nvPr>
            <p:custDataLst>
              <p:tags r:id="rId2"/>
            </p:custDataLst>
          </p:nvPr>
        </p:nvSpPr>
        <p:spPr>
          <a:xfrm>
            <a:off x="943610" y="1056005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19"/>
              </a:buBlip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学习语言规律</a:t>
            </a: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3870960" y="1056005"/>
            <a:ext cx="7623175" cy="715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大量训练数据可以帮助GPT模型学习到自然语言的语法、语义和句法结构。这有助于模型生成语法正确、语义连贯的文本。</a:t>
            </a:r>
          </a:p>
        </p:txBody>
      </p:sp>
      <p:sp>
        <p:nvSpPr>
          <p:cNvPr id="20" name="文本框 19" descr="7b0a202020202262756c6c6574223a20227b5c2263617465676f727949645c223a31303030352c5c2274656d706c61746549645c223a32303233313331337d220a7d0a"/>
          <p:cNvSpPr txBox="1"/>
          <p:nvPr>
            <p:custDataLst>
              <p:tags r:id="rId4"/>
            </p:custDataLst>
          </p:nvPr>
        </p:nvSpPr>
        <p:spPr>
          <a:xfrm>
            <a:off x="960120" y="1822450"/>
            <a:ext cx="2546985" cy="43053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9"/>
              </a:buBlip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多向性和泛化能力</a:t>
            </a: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887470" y="1822450"/>
            <a:ext cx="7607300" cy="715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大量训练数据包含了丰富的词汇和表达方式，有助于模型学习到语言的多样性。同时，这也可以提高模型的泛化能力，使其能够应对各种语言场景。</a:t>
            </a:r>
          </a:p>
        </p:txBody>
      </p:sp>
      <p:sp>
        <p:nvSpPr>
          <p:cNvPr id="22" name="文本框 21" descr="7b0a202020202262756c6c6574223a20227b5c2263617465676f727949645c223a31303030352c5c2274656d706c61746549645c223a32303233313331337d220a7d0a"/>
          <p:cNvSpPr txBox="1"/>
          <p:nvPr>
            <p:custDataLst>
              <p:tags r:id="rId6"/>
            </p:custDataLst>
          </p:nvPr>
        </p:nvSpPr>
        <p:spPr>
          <a:xfrm>
            <a:off x="960120" y="2801620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9"/>
              </a:buBlip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上下文理解</a:t>
            </a: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3887470" y="2801620"/>
            <a:ext cx="7607935" cy="716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训练数据中的上下文信息对于学习自然语言的语境依赖性至关重要。通过大量训练数据，模型可以更好地理解和生成符合上下文的文本。</a:t>
            </a:r>
          </a:p>
        </p:txBody>
      </p:sp>
      <p:sp>
        <p:nvSpPr>
          <p:cNvPr id="26" name="文本框 25" descr="7b0a202020202262756c6c6574223a20227b5c2263617465676f727949645c223a31303030352c5c2274656d706c61746549645c223a32303233313331337d220a7d0a"/>
          <p:cNvSpPr txBox="1"/>
          <p:nvPr>
            <p:custDataLst>
              <p:tags r:id="rId8"/>
            </p:custDataLst>
          </p:nvPr>
        </p:nvSpPr>
        <p:spPr>
          <a:xfrm>
            <a:off x="960120" y="3555365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9"/>
              </a:buBlip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常识和知识获取</a:t>
            </a: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3887470" y="3536315"/>
            <a:ext cx="7608570" cy="598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大量训练数据中包含了许多常识和知识点。这有助于模型学习到这些知识，从而生成更准确、有深度的文本。</a:t>
            </a:r>
          </a:p>
        </p:txBody>
      </p:sp>
      <p:sp>
        <p:nvSpPr>
          <p:cNvPr id="28" name="文本框 27" descr="7b0a202020202262756c6c6574223a20227b5c2263617465676f727949645c223a31303030352c5c2274656d706c61746549645c223a32303233313331337d220a7d0a"/>
          <p:cNvSpPr txBox="1"/>
          <p:nvPr>
            <p:custDataLst>
              <p:tags r:id="rId10"/>
            </p:custDataLst>
          </p:nvPr>
        </p:nvSpPr>
        <p:spPr>
          <a:xfrm>
            <a:off x="947420" y="4309110"/>
            <a:ext cx="2940050" cy="425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9"/>
              </a:buBlip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鲁棒性和抗干扰能力</a:t>
            </a: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3874770" y="4349115"/>
            <a:ext cx="7619365" cy="841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在训练过程中，模型会遇到各种噪声和错误。大量训练数据有助于模型学习到这些干扰的特征，从而提高鲁棒性和抗干扰能力，防止被恶意破坏者进行内容注入。</a:t>
            </a:r>
          </a:p>
        </p:txBody>
      </p:sp>
      <p:sp>
        <p:nvSpPr>
          <p:cNvPr id="30" name="文本框 29" descr="7b0a202020202262756c6c6574223a20227b5c2263617465676f727949645c223a31303030352c5c2274656d706c61746549645c223a32303233313331337d220a7d0a"/>
          <p:cNvSpPr txBox="1"/>
          <p:nvPr>
            <p:custDataLst>
              <p:tags r:id="rId12"/>
            </p:custDataLst>
          </p:nvPr>
        </p:nvSpPr>
        <p:spPr>
          <a:xfrm>
            <a:off x="943610" y="5364480"/>
            <a:ext cx="2290445" cy="3854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9"/>
              </a:buBlip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模型容量</a:t>
            </a: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3870960" y="5364480"/>
            <a:ext cx="747141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GPT模型通常具有大量的参数，需要足够的训练数据来优化这些参数。如果训练数据不足，可能导致模型过拟合，即在训练数据上表现良好，但在新的文本数据上泛化性能下降。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uiExpand="1" build="allAtOnce" bldLvl="0"/>
      <p:bldP spid="17" grpId="1"/>
      <p:bldP spid="18" grpId="0"/>
      <p:bldP spid="20" grpId="0" uiExpand="1" build="allAtOnce" bldLvl="0"/>
      <p:bldP spid="20" grpId="1"/>
      <p:bldP spid="21" grpId="0"/>
      <p:bldP spid="22" grpId="0" build="allAtOnce" bldLvl="0"/>
      <p:bldP spid="22" grpId="1"/>
      <p:bldP spid="23" grpId="0"/>
      <p:bldP spid="26" grpId="0" build="allAtOnce" bldLvl="0"/>
      <p:bldP spid="26" grpId="1"/>
      <p:bldP spid="27" grpId="0"/>
      <p:bldP spid="28" grpId="0" build="allAtOnce" bldLvl="0"/>
      <p:bldP spid="28" grpId="1"/>
      <p:bldP spid="29" grpId="0"/>
      <p:bldP spid="30" grpId="0" build="allAtOnce" bldLvl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7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62756c6c6574223a20227b5c2263617465676f727949645c223a31303030352c5c2274656d706c61746549645c223a32303233313539357d220a7d0a"/>
          <p:cNvSpPr txBox="1"/>
          <p:nvPr>
            <p:custDataLst>
              <p:tags r:id="rId1"/>
            </p:custDataLst>
          </p:nvPr>
        </p:nvSpPr>
        <p:spPr>
          <a:xfrm>
            <a:off x="1851025" y="1290955"/>
            <a:ext cx="8714105" cy="203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  <a:buBlip>
                <a:blip r:embed="rId8"/>
              </a:buBlip>
            </a:pPr>
            <a:r>
              <a:rPr lang="en-US" altLang="zh-CN" sz="28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Cornell Movie Dialogs Corpus （600部电影对白）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  <a:buBlip>
                <a:blip r:embed="rId8"/>
              </a:buBlip>
            </a:pPr>
            <a:r>
              <a:rPr lang="en-US" altLang="zh-CN" sz="28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MultiWOZ（场景对话，订票，订餐对白）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  <a:buBlip>
                <a:blip r:embed="rId8"/>
              </a:buBlip>
            </a:pPr>
            <a:r>
              <a:rPr lang="en-US" altLang="zh-CN" sz="28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DailyDialog（日常对话）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  <a:buBlip>
                <a:blip r:embed="rId8"/>
              </a:buBlip>
            </a:pPr>
            <a:r>
              <a:rPr lang="en-US" altLang="zh-CN" sz="28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OpenSubtitles（电影电视字幕）</a:t>
            </a: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850390" y="3677920"/>
            <a:ext cx="9008110" cy="10210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ln w="22225">
                  <a:noFill/>
                  <a:prstDash val="solid"/>
                </a:ln>
                <a:gradFill>
                  <a:gsLst>
                    <a:gs pos="50000">
                      <a:srgbClr val="ED8D72">
                        <a:alpha val="70000"/>
                        <a:lumMod val="81000"/>
                      </a:srgbClr>
                    </a:gs>
                    <a:gs pos="0">
                      <a:srgbClr val="EB7D5F">
                        <a:alpha val="100000"/>
                        <a:lumMod val="76000"/>
                      </a:srgbClr>
                    </a:gs>
                    <a:gs pos="100000">
                      <a:srgbClr val="DF461D">
                        <a:lumMod val="76000"/>
                      </a:srgbClr>
                    </a:gs>
                  </a:gsLst>
                  <a:lin scaled="1"/>
                </a:gra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上下文建模：实现连贯的文本生成。（需要多轮对话）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2800" b="1" dirty="0">
              <a:ln w="22225">
                <a:noFill/>
                <a:prstDash val="solid"/>
              </a:ln>
              <a:gradFill>
                <a:gsLst>
                  <a:gs pos="50000">
                    <a:srgbClr val="ED8D72">
                      <a:alpha val="70000"/>
                      <a:lumMod val="81000"/>
                    </a:srgbClr>
                  </a:gs>
                  <a:gs pos="0">
                    <a:srgbClr val="EB7D5F">
                      <a:alpha val="100000"/>
                      <a:lumMod val="76000"/>
                    </a:srgbClr>
                  </a:gs>
                  <a:gs pos="100000">
                    <a:srgbClr val="DF461D">
                      <a:lumMod val="76000"/>
                    </a:srgbClr>
                  </a:gs>
                </a:gsLst>
                <a:lin scaled="1"/>
              </a:gra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ln w="22225">
                  <a:noFill/>
                  <a:prstDash val="solid"/>
                </a:ln>
                <a:gradFill>
                  <a:gsLst>
                    <a:gs pos="50000">
                      <a:srgbClr val="ED8D72">
                        <a:alpha val="70000"/>
                        <a:lumMod val="81000"/>
                      </a:srgbClr>
                    </a:gs>
                    <a:gs pos="0">
                      <a:srgbClr val="EB7D5F">
                        <a:alpha val="100000"/>
                        <a:lumMod val="76000"/>
                      </a:srgbClr>
                    </a:gs>
                    <a:gs pos="100000">
                      <a:srgbClr val="DF461D">
                        <a:lumMod val="76000"/>
                      </a:srgbClr>
                    </a:gs>
                  </a:gsLst>
                  <a:lin scaled="1"/>
                </a:gra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语言变异性：提高对自然语言多样性的理解。</a:t>
            </a:r>
            <a:br>
              <a:rPr lang="en-US" altLang="zh-CN" sz="2800" b="1" dirty="0">
                <a:ln w="22225">
                  <a:noFill/>
                  <a:prstDash val="solid"/>
                </a:ln>
                <a:gradFill>
                  <a:gsLst>
                    <a:gs pos="50000">
                      <a:srgbClr val="ED8D72">
                        <a:alpha val="70000"/>
                        <a:lumMod val="81000"/>
                      </a:srgbClr>
                    </a:gs>
                    <a:gs pos="0">
                      <a:srgbClr val="EB7D5F">
                        <a:alpha val="100000"/>
                        <a:lumMod val="76000"/>
                      </a:srgbClr>
                    </a:gs>
                    <a:gs pos="100000">
                      <a:srgbClr val="DF461D">
                        <a:lumMod val="76000"/>
                      </a:srgbClr>
                    </a:gs>
                  </a:gsLst>
                  <a:lin scaled="1"/>
                </a:gra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2800" b="1" dirty="0">
                <a:ln w="22225">
                  <a:noFill/>
                  <a:prstDash val="solid"/>
                </a:ln>
                <a:gradFill>
                  <a:gsLst>
                    <a:gs pos="50000">
                      <a:srgbClr val="ED8D72">
                        <a:alpha val="70000"/>
                        <a:lumMod val="81000"/>
                      </a:srgbClr>
                    </a:gs>
                    <a:gs pos="0">
                      <a:srgbClr val="EB7D5F">
                        <a:alpha val="100000"/>
                        <a:lumMod val="76000"/>
                      </a:srgbClr>
                    </a:gs>
                    <a:gs pos="100000">
                      <a:srgbClr val="DF461D">
                        <a:lumMod val="76000"/>
                      </a:srgbClr>
                    </a:gs>
                  </a:gsLst>
                  <a:lin scaled="1"/>
                </a:gra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（需要大量同一个意思的不同表达）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2800" b="1" dirty="0">
              <a:ln w="22225">
                <a:noFill/>
                <a:prstDash val="solid"/>
              </a:ln>
              <a:gradFill>
                <a:gsLst>
                  <a:gs pos="50000">
                    <a:srgbClr val="ED8D72">
                      <a:alpha val="70000"/>
                      <a:lumMod val="81000"/>
                    </a:srgbClr>
                  </a:gs>
                  <a:gs pos="0">
                    <a:srgbClr val="EB7D5F">
                      <a:alpha val="100000"/>
                      <a:lumMod val="76000"/>
                    </a:srgbClr>
                  </a:gs>
                  <a:gs pos="100000">
                    <a:srgbClr val="DF461D">
                      <a:lumMod val="76000"/>
                    </a:srgbClr>
                  </a:gs>
                </a:gsLst>
                <a:lin scaled="1"/>
              </a:gra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大模型数据需求有什么特点？</a:t>
              </a:r>
              <a:r>
                <a:rPr lang="en-US" altLang="zh-CN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对话数据非常重要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01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8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46175" y="1542415"/>
            <a:ext cx="8218805" cy="3223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pic>
        <p:nvPicPr>
          <p:cNvPr id="12" name="图片 11" descr="C:\Users\Administrator\Desktop\3.jpg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943735" y="1206500"/>
            <a:ext cx="8114030" cy="324612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917700" y="4401820"/>
            <a:ext cx="8331200" cy="9855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我们认为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论文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电子书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Github都属于这类高认知数据，能够帮助到研究生，教授的数据，价值是非常巨大的。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大模型数据需求有什么特点？</a:t>
              </a:r>
              <a:r>
                <a:rPr lang="en-US" altLang="zh-CN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高认知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01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6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9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17000" y="5996940"/>
            <a:ext cx="1984839" cy="3970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汇报人：优品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46412" y="1542197"/>
            <a:ext cx="9171295" cy="420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294765" y="1147445"/>
            <a:ext cx="5589905" cy="503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1）低质量页面要去掉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2）涉黄赌毒，涉政内容要去掉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3）Tokenization </a:t>
            </a:r>
            <a:b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Hugging Face 公司的 "tokenizers" 库。这个库提供了高性能的分词工具，支持多种分词方法，</a:t>
            </a:r>
            <a:b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 WordPiece、Byte-Pair Encoding (BPE) 和 SentencePiece 等。）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4）涉及个人隐私的数据要去掉</a:t>
            </a:r>
          </a:p>
        </p:txBody>
      </p:sp>
      <p:pic>
        <p:nvPicPr>
          <p:cNvPr id="11" name="图片 10" descr="C:\Users\Administrator\Desktop\2.jpg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7859713" y="400685"/>
            <a:ext cx="3656965" cy="5372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9090" y="400685"/>
            <a:ext cx="9674225" cy="553085"/>
            <a:chOff x="1138" y="291"/>
            <a:chExt cx="15235" cy="871"/>
          </a:xfrm>
        </p:grpSpPr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 flipH="1">
              <a:off x="1816" y="291"/>
              <a:ext cx="1455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大模型数据需求有什么特点？</a:t>
              </a:r>
              <a:r>
                <a:rPr lang="en-US" altLang="zh-CN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3000" b="1" dirty="0">
                  <a:solidFill>
                    <a:srgbClr val="1F4E79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需要清洗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38" y="291"/>
              <a:ext cx="1296" cy="725"/>
              <a:chOff x="420" y="227"/>
              <a:chExt cx="1200" cy="671"/>
            </a:xfrm>
          </p:grpSpPr>
          <p:sp>
            <p:nvSpPr>
              <p:cNvPr id="14" name="文本框 13"/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420" y="227"/>
                <a:ext cx="1200" cy="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rgbClr val="65B3EE"/>
                    </a:solidFill>
                    <a:latin typeface="黑体" panose="02010609060101010101" charset="-122"/>
                    <a:ea typeface="黑体" panose="02010609060101010101" charset="-122"/>
                  </a:rPr>
                  <a:t>01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20" y="829"/>
                <a:ext cx="604" cy="63"/>
              </a:xfrm>
              <a:prstGeom prst="rect">
                <a:avLst/>
              </a:prstGeom>
              <a:solidFill>
                <a:srgbClr val="E82A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>
                      <a:lumMod val="95000"/>
                    </a:schemeClr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COMMONDATA" val="eyJoZGlkIjoiOTliZTlmMTAyZWJhMGYzYjRiYmViNjI4YjU1OThiM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entury Gothic"/>
        <a:ea typeface="站酷酷黑"/>
        <a:cs typeface=""/>
      </a:majorFont>
      <a:minorFont>
        <a:latin typeface="Calibri Light"/>
        <a:ea typeface="文泉驿微米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958</Words>
  <Application>Microsoft Office PowerPoint</Application>
  <PresentationFormat>宽屏</PresentationFormat>
  <Paragraphs>177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Century Gothic</vt:lpstr>
      <vt:lpstr>等线</vt:lpstr>
      <vt:lpstr>黑体</vt:lpstr>
      <vt:lpstr>Arial</vt:lpstr>
      <vt:lpstr>方正公文小标宋</vt:lpstr>
      <vt:lpstr>Wingdings</vt:lpstr>
      <vt:lpstr>楷体</vt:lpstr>
      <vt:lpstr>微软雅黑</vt:lpstr>
      <vt:lpstr>汉仪粗宋简</vt:lpstr>
      <vt:lpstr>-apple-system</vt:lpstr>
      <vt:lpstr>Calibri Light</vt:lpstr>
      <vt:lpstr>Office 主题​​</vt:lpstr>
      <vt:lpstr>Photoshop.Image.17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Name</dc:creator>
  <cp:lastModifiedBy>liang penny</cp:lastModifiedBy>
  <cp:revision>88</cp:revision>
  <dcterms:created xsi:type="dcterms:W3CDTF">2018-10-23T17:16:00Z</dcterms:created>
  <dcterms:modified xsi:type="dcterms:W3CDTF">2023-11-22T07:59:55Z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792D89B10F9F46F4AAB92FC6305920F2_13</vt:lpwstr>
  </property>
  <property fmtid="{D5CDD505-2E9C-101B-9397-08002B2CF9AE}" pid="3" name="KSOProductBuildVer">
    <vt:lpwstr>2052-12.1.0.15374</vt:lpwstr>
  </property>
</Properties>
</file>